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7" r:id="rId4"/>
    <p:sldId id="258" r:id="rId5"/>
    <p:sldId id="259" r:id="rId6"/>
    <p:sldId id="260" r:id="rId7"/>
    <p:sldId id="261" r:id="rId8"/>
    <p:sldId id="262" r:id="rId9"/>
    <p:sldId id="263"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951361B-A581-49B3-A263-6CB134402D26}" type="datetimeFigureOut">
              <a:rPr lang="en-US" smtClean="0"/>
              <a:t>17/03/2013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91A354-D799-40C9-92AC-7D0D93D58A1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51361B-A581-49B3-A263-6CB134402D26}" type="datetimeFigureOut">
              <a:rPr lang="en-US" smtClean="0"/>
              <a:t>17/03/2013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91A354-D799-40C9-92AC-7D0D93D58A1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51361B-A581-49B3-A263-6CB134402D26}" type="datetimeFigureOut">
              <a:rPr lang="en-US" smtClean="0"/>
              <a:t>17/03/2013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91A354-D799-40C9-92AC-7D0D93D58A1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51361B-A581-49B3-A263-6CB134402D26}" type="datetimeFigureOut">
              <a:rPr lang="en-US" smtClean="0"/>
              <a:t>17/03/2013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91A354-D799-40C9-92AC-7D0D93D58A1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51361B-A581-49B3-A263-6CB134402D26}" type="datetimeFigureOut">
              <a:rPr lang="en-US" smtClean="0"/>
              <a:t>17/03/2013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91A354-D799-40C9-92AC-7D0D93D58A1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951361B-A581-49B3-A263-6CB134402D26}" type="datetimeFigureOut">
              <a:rPr lang="en-US" smtClean="0"/>
              <a:t>17/03/2013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91A354-D799-40C9-92AC-7D0D93D58A1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951361B-A581-49B3-A263-6CB134402D26}" type="datetimeFigureOut">
              <a:rPr lang="en-US" smtClean="0"/>
              <a:t>17/03/2013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91A354-D799-40C9-92AC-7D0D93D58A1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951361B-A581-49B3-A263-6CB134402D26}" type="datetimeFigureOut">
              <a:rPr lang="en-US" smtClean="0"/>
              <a:t>17/03/2013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91A354-D799-40C9-92AC-7D0D93D58A1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51361B-A581-49B3-A263-6CB134402D26}" type="datetimeFigureOut">
              <a:rPr lang="en-US" smtClean="0"/>
              <a:t>17/03/2013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91A354-D799-40C9-92AC-7D0D93D58A1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51361B-A581-49B3-A263-6CB134402D26}" type="datetimeFigureOut">
              <a:rPr lang="en-US" smtClean="0"/>
              <a:t>17/03/2013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91A354-D799-40C9-92AC-7D0D93D58A1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51361B-A581-49B3-A263-6CB134402D26}" type="datetimeFigureOut">
              <a:rPr lang="en-US" smtClean="0"/>
              <a:t>17/03/2013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91A354-D799-40C9-92AC-7D0D93D58A1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51361B-A581-49B3-A263-6CB134402D26}" type="datetimeFigureOut">
              <a:rPr lang="en-US" smtClean="0"/>
              <a:t>17/03/2013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91A354-D799-40C9-92AC-7D0D93D58A1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arcraftplasma.com/" TargetMode="External"/><Relationship Id="rId2" Type="http://schemas.openxmlformats.org/officeDocument/2006/relationships/hyperlink" Target="mailto:arcraftplasma@gmail.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err="1" smtClean="0">
                <a:solidFill>
                  <a:schemeClr val="tx2">
                    <a:lumMod val="60000"/>
                    <a:lumOff val="40000"/>
                  </a:schemeClr>
                </a:solidFill>
              </a:rPr>
              <a:t>Drillstring</a:t>
            </a:r>
            <a:r>
              <a:rPr lang="en-US" b="1" dirty="0" smtClean="0">
                <a:solidFill>
                  <a:schemeClr val="tx2">
                    <a:lumMod val="60000"/>
                    <a:lumOff val="40000"/>
                  </a:schemeClr>
                </a:solidFill>
              </a:rPr>
              <a:t> </a:t>
            </a:r>
            <a:r>
              <a:rPr lang="en-US" b="1" dirty="0" err="1" smtClean="0">
                <a:solidFill>
                  <a:schemeClr val="tx2">
                    <a:lumMod val="60000"/>
                    <a:lumOff val="40000"/>
                  </a:schemeClr>
                </a:solidFill>
              </a:rPr>
              <a:t>Hardbanding</a:t>
            </a:r>
            <a:r>
              <a:rPr lang="en-US" b="1" dirty="0" smtClean="0">
                <a:solidFill>
                  <a:schemeClr val="tx2">
                    <a:lumMod val="60000"/>
                    <a:lumOff val="40000"/>
                  </a:schemeClr>
                </a:solidFill>
              </a:rPr>
              <a:t/>
            </a:r>
            <a:br>
              <a:rPr lang="en-US" b="1" dirty="0" smtClean="0">
                <a:solidFill>
                  <a:schemeClr val="tx2">
                    <a:lumMod val="60000"/>
                    <a:lumOff val="40000"/>
                  </a:schemeClr>
                </a:solidFill>
              </a:rPr>
            </a:br>
            <a:endParaRPr lang="en-US" b="1" dirty="0">
              <a:solidFill>
                <a:schemeClr val="tx2">
                  <a:lumMod val="60000"/>
                  <a:lumOff val="40000"/>
                </a:schemeClr>
              </a:solidFill>
            </a:endParaRPr>
          </a:p>
        </p:txBody>
      </p:sp>
      <p:sp>
        <p:nvSpPr>
          <p:cNvPr id="3" name="Subtitle 2"/>
          <p:cNvSpPr>
            <a:spLocks noGrp="1"/>
          </p:cNvSpPr>
          <p:nvPr>
            <p:ph type="subTitle" idx="1"/>
          </p:nvPr>
        </p:nvSpPr>
        <p:spPr/>
        <p:txBody>
          <a:bodyPr/>
          <a:lstStyle/>
          <a:p>
            <a:r>
              <a:rPr lang="en-US" b="1" dirty="0" err="1" smtClean="0"/>
              <a:t>Arcraft</a:t>
            </a:r>
            <a:r>
              <a:rPr lang="en-US" b="1" dirty="0" smtClean="0"/>
              <a:t> Plasma </a:t>
            </a:r>
          </a:p>
          <a:p>
            <a:r>
              <a:rPr lang="en-US" b="1" dirty="0" smtClean="0"/>
              <a:t>India</a:t>
            </a:r>
            <a:endParaRPr lang="en-US"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smtClean="0"/>
              <a:t>Thank you ! Do contact for more details </a:t>
            </a:r>
            <a:endParaRPr lang="en-US" sz="2400" b="1" dirty="0"/>
          </a:p>
        </p:txBody>
      </p:sp>
      <p:sp>
        <p:nvSpPr>
          <p:cNvPr id="3" name="Content Placeholder 2"/>
          <p:cNvSpPr>
            <a:spLocks noGrp="1"/>
          </p:cNvSpPr>
          <p:nvPr>
            <p:ph idx="1"/>
          </p:nvPr>
        </p:nvSpPr>
        <p:spPr/>
        <p:txBody>
          <a:bodyPr>
            <a:normAutofit lnSpcReduction="10000"/>
          </a:bodyPr>
          <a:lstStyle/>
          <a:p>
            <a:r>
              <a:rPr lang="en-US" sz="3900" b="1" dirty="0"/>
              <a:t>M/s. </a:t>
            </a:r>
            <a:r>
              <a:rPr lang="en-US" sz="3900" b="1" dirty="0" err="1"/>
              <a:t>Arcraft</a:t>
            </a:r>
            <a:r>
              <a:rPr lang="en-US" sz="3900" b="1" dirty="0"/>
              <a:t> Plasma Equipments (I) Pvt. Ltd.</a:t>
            </a:r>
          </a:p>
          <a:p>
            <a:r>
              <a:rPr lang="en-US" sz="2800" dirty="0"/>
              <a:t>124, Diamond Industrial Estate, </a:t>
            </a:r>
            <a:r>
              <a:rPr lang="en-US" sz="2800" dirty="0" err="1"/>
              <a:t>Ketkipada</a:t>
            </a:r>
            <a:r>
              <a:rPr lang="en-US" sz="2800" dirty="0"/>
              <a:t>, Near Check Naka,</a:t>
            </a:r>
          </a:p>
          <a:p>
            <a:r>
              <a:rPr lang="en-US" sz="2800" dirty="0" err="1"/>
              <a:t>Dahisar</a:t>
            </a:r>
            <a:r>
              <a:rPr lang="en-US" sz="2800" dirty="0"/>
              <a:t> (East), Mumbai- 400068. INDIA.</a:t>
            </a:r>
          </a:p>
          <a:p>
            <a:r>
              <a:rPr lang="en-US" sz="2800" b="1" dirty="0"/>
              <a:t>Ph</a:t>
            </a:r>
            <a:r>
              <a:rPr lang="en-US" sz="2800" dirty="0"/>
              <a:t> : 00-91-22-28965890, 28965745, 28963247</a:t>
            </a:r>
          </a:p>
          <a:p>
            <a:r>
              <a:rPr lang="en-US" sz="2800" b="1" dirty="0"/>
              <a:t>Fax</a:t>
            </a:r>
            <a:r>
              <a:rPr lang="en-US" sz="2800" dirty="0"/>
              <a:t> : 00-91-22-28966418</a:t>
            </a:r>
          </a:p>
          <a:p>
            <a:r>
              <a:rPr lang="en-US" sz="2400" b="1" dirty="0"/>
              <a:t>Email</a:t>
            </a:r>
            <a:r>
              <a:rPr lang="en-US" sz="2400" dirty="0"/>
              <a:t> : </a:t>
            </a:r>
            <a:r>
              <a:rPr lang="en-US" sz="2400" dirty="0">
                <a:hlinkClick r:id="rId2"/>
              </a:rPr>
              <a:t>arcraftplasma@gmail.com</a:t>
            </a:r>
            <a:endParaRPr lang="en-US" sz="2400" dirty="0"/>
          </a:p>
          <a:p>
            <a:r>
              <a:rPr lang="en-US" sz="2400" b="1" dirty="0"/>
              <a:t>Web</a:t>
            </a:r>
            <a:r>
              <a:rPr lang="en-US" sz="2400" dirty="0"/>
              <a:t> : </a:t>
            </a:r>
            <a:r>
              <a:rPr lang="en-US" sz="2400" dirty="0">
                <a:hlinkClick r:id="rId3"/>
              </a:rPr>
              <a:t>www.arcraftplasma.com</a:t>
            </a:r>
            <a:endParaRPr lang="en-US" sz="2400" dirty="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Approved and certified systems</a:t>
            </a:r>
            <a:endParaRPr lang="en-US" sz="3200" b="1" dirty="0"/>
          </a:p>
        </p:txBody>
      </p:sp>
      <p:sp>
        <p:nvSpPr>
          <p:cNvPr id="7" name="Content Placeholder 6"/>
          <p:cNvSpPr>
            <a:spLocks noGrp="1"/>
          </p:cNvSpPr>
          <p:nvPr>
            <p:ph idx="1"/>
          </p:nvPr>
        </p:nvSpPr>
        <p:spPr>
          <a:xfrm>
            <a:off x="381000" y="1600201"/>
            <a:ext cx="8305800" cy="3657600"/>
          </a:xfrm>
        </p:spPr>
        <p:txBody>
          <a:bodyPr>
            <a:normAutofit fontScale="92500" lnSpcReduction="20000"/>
          </a:bodyPr>
          <a:lstStyle/>
          <a:p>
            <a:r>
              <a:rPr lang="en-US" sz="2800" dirty="0" smtClean="0"/>
              <a:t>Systems are available offering </a:t>
            </a:r>
            <a:r>
              <a:rPr lang="en-US" sz="2800" dirty="0" err="1" smtClean="0"/>
              <a:t>hardbanding</a:t>
            </a:r>
            <a:r>
              <a:rPr lang="en-US" sz="2800" dirty="0" smtClean="0"/>
              <a:t> solutions for  open and cased hole drilling.</a:t>
            </a:r>
            <a:endParaRPr lang="en-US" sz="2800" dirty="0" smtClean="0"/>
          </a:p>
          <a:p>
            <a:r>
              <a:rPr lang="en-US" sz="2800" dirty="0" err="1" smtClean="0"/>
              <a:t>Arcraft</a:t>
            </a:r>
            <a:r>
              <a:rPr lang="en-US" sz="2800" dirty="0" smtClean="0"/>
              <a:t> </a:t>
            </a:r>
            <a:r>
              <a:rPr lang="en-US" sz="2800" dirty="0" err="1" smtClean="0"/>
              <a:t>Hardbanding</a:t>
            </a:r>
            <a:r>
              <a:rPr lang="en-US" sz="2800" dirty="0" smtClean="0"/>
              <a:t> system applies wear resistant alloys using a gas shielded automatic consumable electrode process for cased hole drilling .</a:t>
            </a:r>
          </a:p>
          <a:p>
            <a:r>
              <a:rPr lang="en-US" sz="2800" dirty="0" smtClean="0"/>
              <a:t>Hopper and feeder optional for automatic feeding of Tungsten Carbide granules in  overlays required for open hole </a:t>
            </a:r>
            <a:r>
              <a:rPr lang="en-US" sz="2800" dirty="0" err="1" smtClean="0"/>
              <a:t>tubulars</a:t>
            </a:r>
            <a:r>
              <a:rPr lang="en-US" sz="2800" dirty="0" smtClean="0"/>
              <a:t>.</a:t>
            </a:r>
            <a:endParaRPr lang="en-US" sz="2800" dirty="0" smtClean="0"/>
          </a:p>
          <a:p>
            <a:r>
              <a:rPr lang="en-US" sz="2800" dirty="0" smtClean="0"/>
              <a:t>Advanced automation and control offers automatic , precise and high quality </a:t>
            </a:r>
            <a:r>
              <a:rPr lang="en-US" sz="2800" dirty="0" err="1" smtClean="0"/>
              <a:t>hardband</a:t>
            </a:r>
            <a:r>
              <a:rPr lang="en-US" sz="2800" dirty="0" smtClean="0"/>
              <a:t> application.</a:t>
            </a:r>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Introduction</a:t>
            </a:r>
            <a:endParaRPr lang="en-US" sz="3200" b="1" dirty="0"/>
          </a:p>
        </p:txBody>
      </p:sp>
      <p:sp>
        <p:nvSpPr>
          <p:cNvPr id="3" name="Content Placeholder 2"/>
          <p:cNvSpPr>
            <a:spLocks noGrp="1"/>
          </p:cNvSpPr>
          <p:nvPr>
            <p:ph idx="1"/>
          </p:nvPr>
        </p:nvSpPr>
        <p:spPr>
          <a:xfrm>
            <a:off x="381000" y="1219200"/>
            <a:ext cx="8305800" cy="4906963"/>
          </a:xfrm>
        </p:spPr>
        <p:txBody>
          <a:bodyPr>
            <a:normAutofit lnSpcReduction="10000"/>
          </a:bodyPr>
          <a:lstStyle/>
          <a:p>
            <a:r>
              <a:rPr lang="en-US" sz="1800" dirty="0" err="1" smtClean="0"/>
              <a:t>Hardbanding</a:t>
            </a:r>
            <a:r>
              <a:rPr lang="en-US" sz="1800" dirty="0" smtClean="0"/>
              <a:t> of drill pipe tool joints and other drilling equipment has been around since the late 1930's. Originally, </a:t>
            </a:r>
            <a:r>
              <a:rPr lang="en-US" sz="1800" dirty="0" err="1" smtClean="0"/>
              <a:t>hardbanding</a:t>
            </a:r>
            <a:r>
              <a:rPr lang="en-US" sz="1800" dirty="0" smtClean="0"/>
              <a:t> was applied  primarily to protect the drill pipe and other tools from premature abrasive wear. Conventional </a:t>
            </a:r>
            <a:r>
              <a:rPr lang="en-US" sz="1800" dirty="0" err="1" smtClean="0"/>
              <a:t>hardbanding</a:t>
            </a:r>
            <a:r>
              <a:rPr lang="en-US" sz="1800" dirty="0" smtClean="0"/>
              <a:t> material consists of granular tungsten carbide particles which are automatically fed into a molten puddle . Since that time, there have numerous changes in </a:t>
            </a:r>
            <a:r>
              <a:rPr lang="en-US" sz="1800" dirty="0" err="1" smtClean="0"/>
              <a:t>hardbanding</a:t>
            </a:r>
            <a:r>
              <a:rPr lang="en-US" sz="1800" dirty="0" smtClean="0"/>
              <a:t> and its application, but only within the last few years has new technology been introduced that allows </a:t>
            </a:r>
            <a:r>
              <a:rPr lang="en-US" sz="1800" dirty="0" err="1" smtClean="0"/>
              <a:t>hardbanding</a:t>
            </a:r>
            <a:r>
              <a:rPr lang="en-US" sz="1800" dirty="0" smtClean="0"/>
              <a:t> to protect the casing, the marine riser and the drill pipe at the same time. </a:t>
            </a:r>
          </a:p>
          <a:p>
            <a:endParaRPr lang="en-US" sz="1800" dirty="0" smtClean="0"/>
          </a:p>
          <a:p>
            <a:r>
              <a:rPr lang="en-US" sz="1800" dirty="0" smtClean="0"/>
              <a:t>Along with the new technology being utilized to drill the highly deviated wells such as horizontal  ERD, or multi-directional, comes the problem of creating excessive </a:t>
            </a:r>
            <a:r>
              <a:rPr lang="en-US" sz="1800" dirty="0" err="1" smtClean="0"/>
              <a:t>downhole</a:t>
            </a:r>
            <a:r>
              <a:rPr lang="en-US" sz="1800" dirty="0" smtClean="0"/>
              <a:t> drag and torque. All of this drag and torque creates friction, which, in turn, creates wear on the drill string, the marine riser and the casing. Today, there are several types of wear resistant alloy hard-bandings on the market. Most of them are designed to protect either the casing, riser or the drill string, but only few of them can sufficiently protect all of them at the same time. Though the wear resistant alloy </a:t>
            </a:r>
            <a:r>
              <a:rPr lang="en-US" sz="1800" dirty="0" err="1" smtClean="0"/>
              <a:t>hardbanding</a:t>
            </a:r>
            <a:r>
              <a:rPr lang="en-US" sz="1800" dirty="0" smtClean="0"/>
              <a:t> technology has only been on the market for 6-8 years, it has gained increased popularity over conventional tungsten carbide </a:t>
            </a:r>
            <a:r>
              <a:rPr lang="en-US" sz="1800" dirty="0" err="1" smtClean="0"/>
              <a:t>hardbanding</a:t>
            </a:r>
            <a:r>
              <a:rPr lang="en-US" sz="1800" dirty="0" smtClean="0"/>
              <a:t> for several reasons. </a:t>
            </a:r>
            <a:endParaRPr lang="en-US"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err="1" smtClean="0"/>
              <a:t>Hardbanding</a:t>
            </a:r>
            <a:r>
              <a:rPr lang="en-US" sz="3600" b="1" dirty="0" smtClean="0"/>
              <a:t> system</a:t>
            </a:r>
            <a:endParaRPr lang="en-US" sz="3600" b="1" dirty="0"/>
          </a:p>
        </p:txBody>
      </p:sp>
      <p:pic>
        <p:nvPicPr>
          <p:cNvPr id="1026" name="Picture 2" descr="C:\Users\Admin\Desktop\DSC_1192-1.jpg"/>
          <p:cNvPicPr>
            <a:picLocks noGrp="1" noChangeAspect="1" noChangeArrowheads="1"/>
          </p:cNvPicPr>
          <p:nvPr>
            <p:ph idx="1"/>
          </p:nvPr>
        </p:nvPicPr>
        <p:blipFill>
          <a:blip r:embed="rId2"/>
          <a:srcRect/>
          <a:stretch>
            <a:fillRect/>
          </a:stretch>
        </p:blipFill>
        <p:spPr bwMode="auto">
          <a:xfrm>
            <a:off x="1159375" y="1600200"/>
            <a:ext cx="6825249" cy="4525963"/>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Control </a:t>
            </a:r>
            <a:endParaRPr lang="en-US" sz="4000" b="1" dirty="0"/>
          </a:p>
        </p:txBody>
      </p:sp>
      <p:sp>
        <p:nvSpPr>
          <p:cNvPr id="3" name="Content Placeholder 2"/>
          <p:cNvSpPr>
            <a:spLocks noGrp="1"/>
          </p:cNvSpPr>
          <p:nvPr>
            <p:ph sz="half" idx="1"/>
          </p:nvPr>
        </p:nvSpPr>
        <p:spPr/>
        <p:txBody>
          <a:bodyPr/>
          <a:lstStyle/>
          <a:p>
            <a:r>
              <a:rPr lang="en-US" dirty="0"/>
              <a:t>Simplified Control Panel</a:t>
            </a:r>
          </a:p>
          <a:p>
            <a:r>
              <a:rPr lang="en-US" dirty="0" smtClean="0"/>
              <a:t>Automatic </a:t>
            </a:r>
            <a:r>
              <a:rPr lang="en-US" dirty="0"/>
              <a:t>Step over system</a:t>
            </a:r>
          </a:p>
          <a:p>
            <a:r>
              <a:rPr lang="en-US" dirty="0" smtClean="0"/>
              <a:t>Program </a:t>
            </a:r>
            <a:r>
              <a:rPr lang="en-US" dirty="0"/>
              <a:t>stop on number of bands</a:t>
            </a:r>
          </a:p>
          <a:p>
            <a:r>
              <a:rPr lang="en-US" dirty="0" smtClean="0"/>
              <a:t>Oscillation </a:t>
            </a:r>
            <a:r>
              <a:rPr lang="en-US" dirty="0"/>
              <a:t>system (slide type 1-25 </a:t>
            </a:r>
            <a:r>
              <a:rPr lang="en-US" dirty="0" smtClean="0"/>
              <a:t>mm) with </a:t>
            </a:r>
            <a:r>
              <a:rPr lang="en-US" dirty="0"/>
              <a:t>variable speed.</a:t>
            </a:r>
          </a:p>
          <a:p>
            <a:endParaRPr lang="en-US" dirty="0"/>
          </a:p>
        </p:txBody>
      </p:sp>
      <p:pic>
        <p:nvPicPr>
          <p:cNvPr id="2050" name="Picture 2" descr="C:\Users\Admin\Desktop\DSC_1156-1.jpg"/>
          <p:cNvPicPr>
            <a:picLocks noGrp="1" noChangeAspect="1" noChangeArrowheads="1"/>
          </p:cNvPicPr>
          <p:nvPr>
            <p:ph sz="half" idx="2"/>
          </p:nvPr>
        </p:nvPicPr>
        <p:blipFill>
          <a:blip r:embed="rId2" cstate="print"/>
          <a:srcRect/>
          <a:stretch>
            <a:fillRect/>
          </a:stretch>
        </p:blipFill>
        <p:spPr bwMode="auto">
          <a:xfrm>
            <a:off x="5208366" y="2895600"/>
            <a:ext cx="3478434" cy="2306621"/>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Ideal specs for chuck , spindle and power source</a:t>
            </a:r>
            <a:endParaRPr lang="en-US" sz="3200" b="1" dirty="0"/>
          </a:p>
        </p:txBody>
      </p:sp>
      <p:sp>
        <p:nvSpPr>
          <p:cNvPr id="3" name="Content Placeholder 2"/>
          <p:cNvSpPr>
            <a:spLocks noGrp="1"/>
          </p:cNvSpPr>
          <p:nvPr>
            <p:ph sz="half" idx="1"/>
          </p:nvPr>
        </p:nvSpPr>
        <p:spPr/>
        <p:txBody>
          <a:bodyPr>
            <a:normAutofit lnSpcReduction="10000"/>
          </a:bodyPr>
          <a:lstStyle/>
          <a:p>
            <a:r>
              <a:rPr lang="en-US" sz="2000" dirty="0"/>
              <a:t>Hollow Barrel Chuck with Hardened Jaws.</a:t>
            </a:r>
          </a:p>
          <a:p>
            <a:r>
              <a:rPr lang="en-US" sz="2000" dirty="0"/>
              <a:t>10” (254 mm) ID Hole in chuck and spindle</a:t>
            </a:r>
          </a:p>
          <a:p>
            <a:r>
              <a:rPr lang="en-US" sz="2000" dirty="0"/>
              <a:t>Chuck and spindle size options available 8.66”, 10” &amp; 12.6”</a:t>
            </a:r>
          </a:p>
          <a:p>
            <a:r>
              <a:rPr lang="en-US" sz="2000" dirty="0" smtClean="0"/>
              <a:t>Spindle </a:t>
            </a:r>
            <a:r>
              <a:rPr lang="en-US" sz="2000" dirty="0"/>
              <a:t>speed is 0.2 to 2 </a:t>
            </a:r>
            <a:r>
              <a:rPr lang="en-US" sz="2000" dirty="0" smtClean="0"/>
              <a:t>RPM</a:t>
            </a:r>
          </a:p>
          <a:p>
            <a:r>
              <a:rPr lang="en-US" sz="2000" dirty="0"/>
              <a:t>Heavy Duty GMAW </a:t>
            </a:r>
            <a:r>
              <a:rPr lang="en-US" sz="2000" dirty="0" smtClean="0"/>
              <a:t>torch</a:t>
            </a:r>
          </a:p>
          <a:p>
            <a:r>
              <a:rPr lang="en-US" sz="2000" dirty="0"/>
              <a:t>Unit is equipped to weld 1/16” (1.6mm</a:t>
            </a:r>
            <a:r>
              <a:rPr lang="en-US" sz="2000" dirty="0" smtClean="0"/>
              <a:t>) thru </a:t>
            </a:r>
            <a:r>
              <a:rPr lang="en-US" sz="2000" dirty="0"/>
              <a:t>3/32” (2.4mm) wires</a:t>
            </a:r>
          </a:p>
          <a:p>
            <a:r>
              <a:rPr lang="en-US" sz="2000" dirty="0"/>
              <a:t>450 Amp power supply (Lincoln Electric</a:t>
            </a:r>
            <a:r>
              <a:rPr lang="en-US" sz="2000" dirty="0" smtClean="0"/>
              <a:t>) or as per customer requirement.</a:t>
            </a:r>
            <a:endParaRPr lang="en-US" sz="2000" dirty="0"/>
          </a:p>
        </p:txBody>
      </p:sp>
      <p:pic>
        <p:nvPicPr>
          <p:cNvPr id="3074" name="Picture 2" descr="C:\Users\Admin\Desktop\DSC_1186-1.jpg"/>
          <p:cNvPicPr>
            <a:picLocks noGrp="1" noChangeAspect="1" noChangeArrowheads="1"/>
          </p:cNvPicPr>
          <p:nvPr>
            <p:ph sz="half" idx="2"/>
          </p:nvPr>
        </p:nvPicPr>
        <p:blipFill>
          <a:blip r:embed="rId2" cstate="print"/>
          <a:srcRect/>
          <a:stretch>
            <a:fillRect/>
          </a:stretch>
        </p:blipFill>
        <p:spPr bwMode="auto">
          <a:xfrm>
            <a:off x="5181600" y="2438400"/>
            <a:ext cx="3200400" cy="2122251"/>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1000"/>
            <a:ext cx="7543800" cy="1143000"/>
          </a:xfrm>
        </p:spPr>
        <p:txBody>
          <a:bodyPr>
            <a:normAutofit fontScale="90000"/>
          </a:bodyPr>
          <a:lstStyle/>
          <a:p>
            <a:r>
              <a:rPr lang="en-US" sz="3600" b="1" dirty="0" smtClean="0"/>
              <a:t>Select options for new components or reapplication of </a:t>
            </a:r>
            <a:r>
              <a:rPr lang="en-US" sz="3600" b="1" dirty="0" err="1" smtClean="0"/>
              <a:t>Hardbanding</a:t>
            </a:r>
            <a:r>
              <a:rPr lang="en-US" sz="3600" dirty="0" smtClean="0"/>
              <a:t/>
            </a:r>
            <a:br>
              <a:rPr lang="en-US" sz="3600" dirty="0" smtClean="0"/>
            </a:br>
            <a:endParaRPr lang="en-US" sz="3600" b="1" dirty="0"/>
          </a:p>
        </p:txBody>
      </p:sp>
      <p:sp>
        <p:nvSpPr>
          <p:cNvPr id="3" name="Content Placeholder 2"/>
          <p:cNvSpPr>
            <a:spLocks noGrp="1"/>
          </p:cNvSpPr>
          <p:nvPr>
            <p:ph idx="1"/>
          </p:nvPr>
        </p:nvSpPr>
        <p:spPr>
          <a:xfrm>
            <a:off x="1371600" y="1752601"/>
            <a:ext cx="7162800" cy="3886199"/>
          </a:xfrm>
        </p:spPr>
        <p:txBody>
          <a:bodyPr>
            <a:normAutofit fontScale="92500" lnSpcReduction="20000"/>
          </a:bodyPr>
          <a:lstStyle/>
          <a:p>
            <a:r>
              <a:rPr lang="en-US" sz="3000" dirty="0" smtClean="0"/>
              <a:t>Submerged arc setup</a:t>
            </a:r>
          </a:p>
          <a:p>
            <a:r>
              <a:rPr lang="en-US" sz="3000" dirty="0" smtClean="0"/>
              <a:t>Hopper and feeder for granules in case Tungsten Carbide overlays required in open hole </a:t>
            </a:r>
            <a:r>
              <a:rPr lang="en-US" sz="3000" dirty="0" err="1" smtClean="0"/>
              <a:t>tubulars</a:t>
            </a:r>
            <a:endParaRPr lang="en-US" sz="3000" dirty="0" smtClean="0"/>
          </a:p>
          <a:p>
            <a:r>
              <a:rPr lang="en-US" sz="3000" dirty="0" smtClean="0"/>
              <a:t>O</a:t>
            </a:r>
            <a:r>
              <a:rPr lang="en-US" sz="3000" dirty="0" smtClean="0"/>
              <a:t>ptional tilting unit </a:t>
            </a:r>
          </a:p>
          <a:p>
            <a:r>
              <a:rPr lang="en-US" sz="3000" dirty="0" smtClean="0"/>
              <a:t>Air Plasma Gouging</a:t>
            </a:r>
          </a:p>
          <a:p>
            <a:r>
              <a:rPr lang="en-US" sz="3000" dirty="0" smtClean="0"/>
              <a:t>Induction heating systems</a:t>
            </a:r>
          </a:p>
          <a:p>
            <a:r>
              <a:rPr lang="en-US" sz="3000" dirty="0" smtClean="0"/>
              <a:t>Can be fitted in container for mobile application on site work</a:t>
            </a:r>
          </a:p>
          <a:p>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Benefits </a:t>
            </a:r>
            <a:endParaRPr lang="en-US" sz="3600" b="1" dirty="0"/>
          </a:p>
        </p:txBody>
      </p:sp>
      <p:sp>
        <p:nvSpPr>
          <p:cNvPr id="3" name="Content Placeholder 2"/>
          <p:cNvSpPr>
            <a:spLocks noGrp="1"/>
          </p:cNvSpPr>
          <p:nvPr>
            <p:ph idx="1"/>
          </p:nvPr>
        </p:nvSpPr>
        <p:spPr/>
        <p:txBody>
          <a:bodyPr>
            <a:normAutofit fontScale="92500" lnSpcReduction="10000"/>
          </a:bodyPr>
          <a:lstStyle/>
          <a:p>
            <a:r>
              <a:rPr lang="en-US" sz="3000" dirty="0" smtClean="0"/>
              <a:t>Substantially increase the tool joint wear life</a:t>
            </a:r>
          </a:p>
          <a:p>
            <a:r>
              <a:rPr lang="en-US" sz="3000" dirty="0" smtClean="0"/>
              <a:t>Greatly reduce casing wear caused by the drill string   </a:t>
            </a:r>
          </a:p>
          <a:p>
            <a:r>
              <a:rPr lang="en-US" sz="3000" dirty="0" smtClean="0"/>
              <a:t>Substantially reduce </a:t>
            </a:r>
            <a:r>
              <a:rPr lang="en-US" sz="3000" dirty="0" err="1" smtClean="0"/>
              <a:t>downhole</a:t>
            </a:r>
            <a:r>
              <a:rPr lang="en-US" sz="3000" dirty="0" smtClean="0"/>
              <a:t> drag and torque </a:t>
            </a:r>
            <a:r>
              <a:rPr lang="en-US" sz="3000" dirty="0" smtClean="0"/>
              <a:t> </a:t>
            </a:r>
          </a:p>
          <a:p>
            <a:r>
              <a:rPr lang="en-US" sz="3000" dirty="0" smtClean="0"/>
              <a:t>Reduce rig fuel consumption </a:t>
            </a:r>
            <a:r>
              <a:rPr lang="en-US" sz="3000" dirty="0" smtClean="0"/>
              <a:t>  </a:t>
            </a:r>
          </a:p>
          <a:p>
            <a:r>
              <a:rPr lang="en-US" sz="3000" dirty="0" smtClean="0"/>
              <a:t>Allow operators to run lighter weight and grade casing. </a:t>
            </a:r>
            <a:r>
              <a:rPr lang="en-US" sz="3000" dirty="0" smtClean="0"/>
              <a:t/>
            </a:r>
            <a:br>
              <a:rPr lang="en-US" sz="3000" dirty="0" smtClean="0"/>
            </a:br>
            <a:r>
              <a:rPr lang="en-US" sz="3000" dirty="0" smtClean="0"/>
              <a:t>                        </a:t>
            </a:r>
            <a:r>
              <a:rPr lang="en-US" dirty="0" smtClean="0"/>
              <a:t>                   </a:t>
            </a:r>
            <a:br>
              <a:rPr lang="en-US" dirty="0" smtClean="0"/>
            </a:br>
            <a:r>
              <a:rPr lang="en-US" dirty="0" smtClean="0"/>
              <a:t> </a:t>
            </a:r>
            <a:br>
              <a:rPr lang="en-US" dirty="0" smtClean="0"/>
            </a:b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Locations for </a:t>
            </a:r>
            <a:r>
              <a:rPr lang="en-US" sz="3200" b="1" dirty="0" err="1" smtClean="0"/>
              <a:t>Hardbanding</a:t>
            </a:r>
            <a:endParaRPr lang="en-US" sz="3200" b="1" dirty="0"/>
          </a:p>
        </p:txBody>
      </p:sp>
      <p:sp>
        <p:nvSpPr>
          <p:cNvPr id="3" name="Content Placeholder 2"/>
          <p:cNvSpPr>
            <a:spLocks noGrp="1"/>
          </p:cNvSpPr>
          <p:nvPr>
            <p:ph idx="1"/>
          </p:nvPr>
        </p:nvSpPr>
        <p:spPr/>
        <p:txBody>
          <a:bodyPr/>
          <a:lstStyle/>
          <a:p>
            <a:r>
              <a:rPr lang="en-US" dirty="0" err="1" smtClean="0"/>
              <a:t>Drillpipe</a:t>
            </a:r>
            <a:r>
              <a:rPr lang="en-US" dirty="0" smtClean="0"/>
              <a:t> Tool Joints</a:t>
            </a:r>
          </a:p>
          <a:p>
            <a:r>
              <a:rPr lang="en-US" dirty="0" smtClean="0"/>
              <a:t>Heavyweight </a:t>
            </a:r>
            <a:r>
              <a:rPr lang="en-US" dirty="0" err="1" smtClean="0"/>
              <a:t>Drillpipe</a:t>
            </a:r>
            <a:endParaRPr lang="en-US" dirty="0" smtClean="0"/>
          </a:p>
          <a:p>
            <a:r>
              <a:rPr lang="en-US" dirty="0" smtClean="0"/>
              <a:t>Drill Collars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TotalTime>
  <Words>558</Words>
  <Application>Microsoft Office PowerPoint</Application>
  <PresentationFormat>On-screen Show (4:3)</PresentationFormat>
  <Paragraphs>51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Drillstring Hardbanding </vt:lpstr>
      <vt:lpstr>Approved and certified systems</vt:lpstr>
      <vt:lpstr>Introduction</vt:lpstr>
      <vt:lpstr>Hardbanding system</vt:lpstr>
      <vt:lpstr>Control </vt:lpstr>
      <vt:lpstr>Ideal specs for chuck , spindle and power source</vt:lpstr>
      <vt:lpstr>Select options for new components or reapplication of Hardbanding </vt:lpstr>
      <vt:lpstr>Benefits </vt:lpstr>
      <vt:lpstr>Locations for Hardbanding</vt:lpstr>
      <vt:lpstr>Thank you ! Do contact for more details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Hardbanding</dc:title>
  <dc:creator>Admin</dc:creator>
  <cp:lastModifiedBy>Admin</cp:lastModifiedBy>
  <cp:revision>10</cp:revision>
  <dcterms:created xsi:type="dcterms:W3CDTF">2013-03-17T02:29:25Z</dcterms:created>
  <dcterms:modified xsi:type="dcterms:W3CDTF">2013-03-17T04:04:20Z</dcterms:modified>
</cp:coreProperties>
</file>